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firstSlideNum="2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embeddedFontLst>
    <p:embeddedFont>
      <p:font typeface="Helvetica Neue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3" name="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233B694-7505-46A4-828A-6DC4CD66644D}">
  <a:tblStyle styleId="{E233B694-7505-46A4-828A-6DC4CD66644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HelveticaNeue-bold.fntdata"/><Relationship Id="rId27" Type="http://schemas.openxmlformats.org/officeDocument/2006/relationships/font" Target="fonts/HelveticaNeue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HelveticaNeue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HelveticaNeue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8-03-28T20:10:19.880">
    <p:pos x="6000" y="0"/>
    <p:text>Is this about creating content, or just formatting? I think this should include something about what kinds of content they're going to share in their emails.
-Ben Sailer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2" dt="2018-03-28T20:10:19.879">
    <p:pos x="6000" y="0"/>
    <p:text>They probably wouldn't say "your" since they're referring to themselves.
-Ben Sailer</p:text>
  </p:cm>
  <p:cm authorId="0" idx="3" dt="2018-03-28T20:10:19.877">
    <p:pos x="6000" y="100"/>
    <p:text>Please read through this one more time. 
-Ben Sailer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Shape 20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Shape 21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omments" Target="../comments/comment1.xml"/><Relationship Id="rId4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comments" Target="../comments/comment2.xml"/><Relationship Id="rId4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114300" y="511127"/>
            <a:ext cx="12192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</a:pPr>
            <a:r>
              <a:rPr b="1" i="0" lang="en-US" sz="60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Company Name]</a:t>
            </a:r>
            <a:endParaRPr>
              <a:solidFill>
                <a:srgbClr val="33474A"/>
              </a:solidFill>
            </a:endParaRPr>
          </a:p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1524000" y="303815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Marketing Strategy</a:t>
            </a:r>
            <a:endParaRPr>
              <a:solidFill>
                <a:srgbClr val="33474A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831850" y="-42862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Sending Schedule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831850" y="28368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are the best times and days to send email? 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3" name="Shape 15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838200" y="212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Sending Schedule</a:t>
            </a:r>
            <a:endParaRPr b="1" sz="3600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838200" y="1978025"/>
            <a:ext cx="5181600" cy="3671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According to research, the best times to send our emails to our list are: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0" name="Shape 160"/>
          <p:cNvSpPr txBox="1"/>
          <p:nvPr>
            <p:ph idx="2" type="body"/>
          </p:nvPr>
        </p:nvSpPr>
        <p:spPr>
          <a:xfrm>
            <a:off x="6172200" y="1978025"/>
            <a:ext cx="5181600" cy="3671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According to research, the best days to send our emails to our list are: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of the week: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of the week: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of the week: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1" name="Shape 16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831850" y="2317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Setting Email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Marketing Goals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831850" y="290290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do we want our email marketing plan to accomplish?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8" name="Shape 16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838200" y="212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Annual Email Marketing Goals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i="1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following goals are what the email marketing team hopes to accomplish in the next year:</a:t>
            </a:r>
            <a:endParaRPr i="0" sz="2400" u="none" cap="none" strike="noStrike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i="0" sz="2800" u="none" cap="none" strike="noStrike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143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800"/>
              <a:buFont typeface="Helvetica Neue"/>
              <a:buAutoNum type="arabicPeriod"/>
            </a:pPr>
            <a:r>
              <a:rPr i="0" lang="en-US" sz="28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One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143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800"/>
              <a:buFont typeface="Helvetica Neue"/>
              <a:buAutoNum type="arabicPeriod"/>
            </a:pPr>
            <a:r>
              <a:rPr i="0" lang="en-US" sz="28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Two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143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800"/>
              <a:buFont typeface="Helvetica Neue"/>
              <a:buAutoNum type="arabicPeriod"/>
            </a:pPr>
            <a:r>
              <a:rPr i="0" lang="en-US" sz="28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Three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143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800"/>
              <a:buFont typeface="Helvetica Neue"/>
              <a:buAutoNum type="arabicPeriod"/>
            </a:pPr>
            <a:r>
              <a:rPr i="0" lang="en-US" sz="28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Four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143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800"/>
              <a:buFont typeface="Helvetica Neue"/>
              <a:buAutoNum type="arabicPeriod"/>
            </a:pPr>
            <a:r>
              <a:rPr i="0" lang="en-US" sz="28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Five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6" name="Shape 17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838200" y="212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Marketing Metrics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82" name="Shape 182"/>
          <p:cNvGraphicFramePr/>
          <p:nvPr/>
        </p:nvGraphicFramePr>
        <p:xfrm>
          <a:off x="838200" y="20542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{E233B694-7505-46A4-828A-6DC4CD66644D}</a:tableStyleId>
              </a:tblPr>
              <a:tblGrid>
                <a:gridCol w="2103125"/>
                <a:gridCol w="2103125"/>
                <a:gridCol w="2103125"/>
                <a:gridCol w="2103125"/>
                <a:gridCol w="210312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METRIC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Q1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Q2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Q3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Q4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Open Rate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CTR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Bounce Rate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Unsubscribes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Conversion Rate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Delivery Rate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List Growth Rate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3" name="Shape 18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831850" y="-37762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Content Strategy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831850" y="28419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are we going to format our emails?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0" name="Shape 19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>
            <a:off x="838199" y="226424"/>
            <a:ext cx="107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Content </a:t>
            </a:r>
            <a:r>
              <a:rPr b="1" lang="en-US" sz="3600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Type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838200" y="2082479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i="1" lang="en-US" sz="2000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Explain the types of content you will send to your list (newsletters, sales promos, etc.) ...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7" name="Shape 19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838200" y="212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Optimizing Your Email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838200" y="1978025"/>
            <a:ext cx="5181600" cy="4351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are the guidelines need to be met to optimize our emails for a desktop?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 txBox="1"/>
          <p:nvPr>
            <p:ph idx="2" type="body"/>
          </p:nvPr>
        </p:nvSpPr>
        <p:spPr>
          <a:xfrm>
            <a:off x="6172200" y="1978025"/>
            <a:ext cx="5181600" cy="4351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guidelines need to be met to optimize our emails for mobile devices?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838200" y="226424"/>
            <a:ext cx="10763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A/B Test Elements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838200" y="2005012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A/B Test Element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3" name="Shape 2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831850" y="-12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Reporting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831850" y="287971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we will prove email marketing is worth the investment.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0" name="Shape 2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831850" y="79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Tools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831850" y="28876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tools are we using to implement our email marketing strategy?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756007" y="224712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Reporting Schedule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756007" y="193127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TEAM/COMPANY] will provide reports in [INSERT FORMAT] every [INSERT FREQUENCY].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reports will include summaries on: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[METRIC 1]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[METRIC 2]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[METRIC 3]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[METRIC 4]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[METRIC 5]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714910" y="227683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Selection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714910" y="1816037"/>
            <a:ext cx="10515600" cy="48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Tool: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has access:</a:t>
            </a:r>
            <a:endParaRPr/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Tool: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has access: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Tool: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has access:</a:t>
            </a:r>
            <a:endParaRPr/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Tool: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has access:</a:t>
            </a:r>
            <a:endParaRPr/>
          </a:p>
          <a:p>
            <a:pPr indent="-762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831850" y="-12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sz="60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Identifying Our Target Audience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831850" y="287971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is hiring our product or service?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1" i="0" lang="en-US" sz="32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Our Target Demographic?</a:t>
            </a:r>
            <a:endParaRPr b="1">
              <a:solidFill>
                <a:srgbClr val="33474A"/>
              </a:solidFill>
            </a:endParaRP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Age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Gender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Location</a:t>
            </a:r>
            <a:endParaRPr/>
          </a:p>
          <a:p>
            <a:pPr indent="-228600" lvl="2" marL="685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Industry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Title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Ethnicity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</p:txBody>
      </p:sp>
      <p:sp>
        <p:nvSpPr>
          <p:cNvPr id="118" name="Shape 118"/>
          <p:cNvSpPr txBox="1"/>
          <p:nvPr>
            <p:ph idx="2" type="body"/>
          </p:nvPr>
        </p:nvSpPr>
        <p:spPr>
          <a:xfrm>
            <a:off x="839787" y="2257425"/>
            <a:ext cx="3932237" cy="381158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[Insert Stock Photo]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714910" y="24697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We Help Our Target Customer?</a:t>
            </a:r>
            <a:endParaRPr b="1" sz="3600">
              <a:solidFill>
                <a:srgbClr val="33474A"/>
              </a:solidFill>
            </a:endParaRP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714910" y="2506662"/>
            <a:ext cx="10515600" cy="3808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problem is our company trying to solve?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b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0"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are three key pain points we solve for customers?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answer]</a:t>
            </a:r>
            <a:endParaRPr/>
          </a:p>
          <a:p>
            <a:pPr indent="-762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831850" y="-42862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Tactics To Build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Email List</a:t>
            </a:r>
            <a:endParaRPr b="1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831850" y="28368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</a:pPr>
            <a:r>
              <a:rPr i="0" lang="en-US" sz="24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are we going to convince our target audience to join our email list?</a:t>
            </a:r>
            <a:endParaRPr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2" name="Shape 1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838200" y="228992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List-Building Tactics</a:t>
            </a:r>
            <a:endParaRPr b="1" sz="3600">
              <a:solidFill>
                <a:srgbClr val="33474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838200" y="2057401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474A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tactics will your email marketing team be using to help build your email list?</a:t>
            </a:r>
            <a:endParaRPr>
              <a:solidFill>
                <a:srgbClr val="33474A"/>
              </a:solidFill>
            </a:endParaRPr>
          </a:p>
        </p:txBody>
      </p:sp>
      <p:sp>
        <p:nvSpPr>
          <p:cNvPr id="139" name="Shape 1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838200" y="264542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</a:pPr>
            <a:r>
              <a:rPr b="1" i="0" lang="en-US" sz="3600" u="none" cap="none" strike="noStrike">
                <a:solidFill>
                  <a:srgbClr val="33474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List Segments</a:t>
            </a:r>
            <a:endParaRPr b="1" sz="3600">
              <a:solidFill>
                <a:srgbClr val="33474A"/>
              </a:solidFill>
            </a:endParaRPr>
          </a:p>
        </p:txBody>
      </p:sp>
      <p:graphicFrame>
        <p:nvGraphicFramePr>
          <p:cNvPr id="145" name="Shape 145"/>
          <p:cNvGraphicFramePr/>
          <p:nvPr/>
        </p:nvGraphicFramePr>
        <p:xfrm>
          <a:off x="838200" y="22098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{E233B694-7505-46A4-828A-6DC4CD66644D}</a:tableStyleId>
              </a:tblPr>
              <a:tblGrid>
                <a:gridCol w="3505200"/>
                <a:gridCol w="3505200"/>
                <a:gridCol w="350520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SEGMENT NAME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DEMOGRAPHIC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DESCRIPTION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46" name="Shape 1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Email Marketing Strategy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